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3" r:id="rId4"/>
  </p:sldMasterIdLst>
  <p:notesMasterIdLst>
    <p:notesMasterId r:id="rId11"/>
  </p:notesMasterIdLst>
  <p:sldIdLst>
    <p:sldId id="306" r:id="rId5"/>
    <p:sldId id="3989" r:id="rId6"/>
    <p:sldId id="4324" r:id="rId7"/>
    <p:sldId id="4325" r:id="rId8"/>
    <p:sldId id="4326" r:id="rId9"/>
    <p:sldId id="377" r:id="rId10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85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2F4B"/>
    <a:srgbClr val="FFFFFF"/>
    <a:srgbClr val="7F7F7F"/>
    <a:srgbClr val="696969"/>
    <a:srgbClr val="7A7A7A"/>
    <a:srgbClr val="5F5F5F"/>
    <a:srgbClr val="757575"/>
    <a:srgbClr val="6F6F6F"/>
    <a:srgbClr val="64646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453F6-E7FB-084B-AB2F-332BF9BBC156}" v="61" dt="2021-06-28T08:17:50.716"/>
    <p1510:client id="{83F64C2E-CAE1-36A1-6F6F-96DD8A1ABF4C}" v="11" dt="2021-06-27T22:50:20.332"/>
    <p1510:client id="{DA72DA4E-F01A-AE00-796C-1871EC08CDC1}" v="3" vWet="4" dt="2021-06-28T08:17:40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/>
    <p:restoredTop sz="94830"/>
  </p:normalViewPr>
  <p:slideViewPr>
    <p:cSldViewPr snapToGrid="0">
      <p:cViewPr varScale="1">
        <p:scale>
          <a:sx n="121" d="100"/>
          <a:sy n="121" d="100"/>
        </p:scale>
        <p:origin x="776" y="176"/>
      </p:cViewPr>
      <p:guideLst>
        <p:guide pos="388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BFC73-CEE9-43C2-9D48-D15A76806419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E144C-91FA-4FEC-B3F3-DE3A551BEC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3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Stichpunkte, Bullet Points, Aufzählung, Subpoints, Unterthemen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E144C-91FA-4FEC-B3F3-DE3A551BEC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805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E144C-91FA-4FEC-B3F3-DE3A551BEC8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45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Stichpunkte, Bullet Points, Aufzählung, Subpoints, Unterthemen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E144C-91FA-4FEC-B3F3-DE3A551BEC8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80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E144C-91FA-4FEC-B3F3-DE3A551BEC8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481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6BC8C-F4B7-3748-9C69-C31AD64071F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Bild 3">
            <a:extLst>
              <a:ext uri="{FF2B5EF4-FFF2-40B4-BE49-F238E27FC236}">
                <a16:creationId xmlns:a16="http://schemas.microsoft.com/office/drawing/2014/main" id="{E0AD4254-014D-5E46-B397-863E4EDBA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63" name="Rechteck 5">
            <a:extLst>
              <a:ext uri="{FF2B5EF4-FFF2-40B4-BE49-F238E27FC236}">
                <a16:creationId xmlns:a16="http://schemas.microsoft.com/office/drawing/2014/main" id="{4C36BBC9-296E-0F44-B0F8-05F2C0A1DC8C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04374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Gerade Verbindung 2">
            <a:extLst>
              <a:ext uri="{FF2B5EF4-FFF2-40B4-BE49-F238E27FC236}">
                <a16:creationId xmlns:a16="http://schemas.microsoft.com/office/drawing/2014/main" id="{81122002-6053-004B-A255-EBA8CC822032}"/>
              </a:ext>
            </a:extLst>
          </p:cNvPr>
          <p:cNvCxnSpPr/>
          <p:nvPr userDrawn="1"/>
        </p:nvCxnSpPr>
        <p:spPr>
          <a:xfrm>
            <a:off x="712788" y="3933056"/>
            <a:ext cx="1080134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Bild 24">
            <a:extLst>
              <a:ext uri="{FF2B5EF4-FFF2-40B4-BE49-F238E27FC236}">
                <a16:creationId xmlns:a16="http://schemas.microsoft.com/office/drawing/2014/main" id="{E2BF1879-0B6B-6141-A55D-059BBCE08B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881" y="453346"/>
            <a:ext cx="1980000" cy="195281"/>
          </a:xfrm>
          <a:prstGeom prst="rect">
            <a:avLst/>
          </a:prstGeom>
        </p:spPr>
      </p:pic>
      <p:sp>
        <p:nvSpPr>
          <p:cNvPr id="58" name="Titel 1">
            <a:extLst>
              <a:ext uri="{FF2B5EF4-FFF2-40B4-BE49-F238E27FC236}">
                <a16:creationId xmlns:a16="http://schemas.microsoft.com/office/drawing/2014/main" id="{72CB0911-6477-854B-8C49-FFAA6DB03F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919198"/>
            <a:ext cx="10801349" cy="1928389"/>
          </a:xfrm>
        </p:spPr>
        <p:txBody>
          <a:bodyPr lIns="0" anchor="ctr">
            <a:noAutofit/>
          </a:bodyPr>
          <a:lstStyle>
            <a:lvl1pPr algn="l">
              <a:defRPr lang="de-DE" sz="4000" b="0" kern="1200" cap="all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 Zeile 1</a:t>
            </a:r>
            <a:br>
              <a:rPr lang="de-DE"/>
            </a:br>
            <a:r>
              <a:rPr lang="de-DE"/>
              <a:t>Titel Zeile 2</a:t>
            </a:r>
          </a:p>
        </p:txBody>
      </p:sp>
      <p:sp>
        <p:nvSpPr>
          <p:cNvPr id="61" name="Untertitel 2">
            <a:extLst>
              <a:ext uri="{FF2B5EF4-FFF2-40B4-BE49-F238E27FC236}">
                <a16:creationId xmlns:a16="http://schemas.microsoft.com/office/drawing/2014/main" id="{DA115CE7-0150-B240-BC5F-5A62503DD5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4461053"/>
            <a:ext cx="4390443" cy="632923"/>
          </a:xfrm>
        </p:spPr>
        <p:txBody>
          <a:bodyPr lIns="0"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Kunde</a:t>
            </a:r>
            <a:br>
              <a:rPr lang="de-DE"/>
            </a:br>
            <a:r>
              <a:rPr lang="de-DE"/>
              <a:t>Vorname Name, Abteilung</a:t>
            </a:r>
          </a:p>
          <a:p>
            <a:r>
              <a:rPr lang="de-DE"/>
              <a:t>Vorname Name, Abteilung</a:t>
            </a:r>
          </a:p>
        </p:txBody>
      </p:sp>
    </p:spTree>
    <p:extLst>
      <p:ext uri="{BB962C8B-B14F-4D97-AF65-F5344CB8AC3E}">
        <p14:creationId xmlns:p14="http://schemas.microsoft.com/office/powerpoint/2010/main" val="1617782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tergrund Grau (Agenda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20">
            <a:extLst>
              <a:ext uri="{FF2B5EF4-FFF2-40B4-BE49-F238E27FC236}">
                <a16:creationId xmlns:a16="http://schemas.microsoft.com/office/drawing/2014/main" id="{F625D25F-8667-F34D-A8DD-1C9A2DF69365}"/>
              </a:ext>
            </a:extLst>
          </p:cNvPr>
          <p:cNvSpPr/>
          <p:nvPr userDrawn="1"/>
        </p:nvSpPr>
        <p:spPr>
          <a:xfrm>
            <a:off x="0" y="1628777"/>
            <a:ext cx="12192000" cy="522922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BEAE17-5894-47C2-801D-8AA4EA4CAB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algn="l" defTabSz="914377" rtl="0" eaLnBrk="1" latinLnBrk="0" hangingPunct="1">
              <a:defRPr lang="de-DE" sz="3600" b="1" kern="1200" cap="all" dirty="0">
                <a:solidFill>
                  <a:schemeClr val="accent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defRPr>
            </a:lvl1pPr>
          </a:lstStyle>
          <a:p>
            <a:r>
              <a:rPr lang="de-DE" noProof="0"/>
              <a:t>TITEL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0778CD7-EFB3-0A4A-AC6B-CD5E7C25D5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919563"/>
            <a:ext cx="10801351" cy="365125"/>
          </a:xfrm>
        </p:spPr>
        <p:txBody>
          <a:bodyPr tIns="46800" r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/>
              <a:t>Untertitel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246F313B-7137-C44B-AB1E-BD596CD83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6" y="6529493"/>
            <a:ext cx="1449751" cy="215692"/>
          </a:xfrm>
          <a:prstGeom prst="rect">
            <a:avLst/>
          </a:prstGeom>
        </p:spPr>
        <p:txBody>
          <a:bodyPr vert="horz" wrap="none" lIns="0" tIns="36000" rIns="0" bIns="36000" rtlCol="0" anchor="ctr"/>
          <a:lstStyle>
            <a:lvl1pPr algn="l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A50C5A-34C8-AC46-A331-EF30FEBAB601}" type="datetime1">
              <a:rPr lang="de-DE" smtClean="0"/>
              <a:t>28.06.21</a:t>
            </a:fld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A8B5594C-49C6-6848-9896-EC4096CC7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5075" y="6529493"/>
            <a:ext cx="4985656" cy="215692"/>
          </a:xfrm>
          <a:prstGeom prst="rect">
            <a:avLst/>
          </a:prstGeom>
        </p:spPr>
        <p:txBody>
          <a:bodyPr vert="horz" wrap="none" lIns="0" tIns="36000" rIns="0" bIns="36000" rtlCol="0" anchor="ctr"/>
          <a:lstStyle>
            <a:lvl1pPr algn="l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USER: CUSTOMISE YOUR PERSONAL DATA SCIENCE ASSISTANT BOT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39897A9F-8723-F843-8137-0E7B13A66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6334" y="6529493"/>
            <a:ext cx="1110343" cy="215692"/>
          </a:xfrm>
          <a:prstGeom prst="rect">
            <a:avLst/>
          </a:prstGeom>
        </p:spPr>
        <p:txBody>
          <a:bodyPr vert="horz" wrap="none" lIns="0" tIns="36000" rIns="0" bIns="36000" rtlCol="0" anchor="ctr" anchorCtr="0"/>
          <a:lstStyle>
            <a:lvl1pPr algn="r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1BBA1D-4E86-4306-8C93-1AAF7F7BC91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6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EAE17-5894-47C2-801D-8AA4EA4CAB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algn="l" defTabSz="914377" rtl="0" eaLnBrk="1" latinLnBrk="0" hangingPunct="1">
              <a:defRPr lang="de-DE" sz="3600" b="1" kern="1200" cap="all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noProof="0"/>
              <a:t>TITEL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0778CD7-EFB3-0A4A-AC6B-CD5E7C25D5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919563"/>
            <a:ext cx="10801351" cy="365125"/>
          </a:xfrm>
        </p:spPr>
        <p:txBody>
          <a:bodyPr tIns="46800" r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Untertitel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9002CA-A0DF-8043-91CD-AECA22DE33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6" y="1628776"/>
            <a:ext cx="10801351" cy="4787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A8F0E696-7FD2-E74F-92FF-24A21939B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6" y="6529493"/>
            <a:ext cx="1449751" cy="215692"/>
          </a:xfrm>
          <a:prstGeom prst="rect">
            <a:avLst/>
          </a:prstGeom>
        </p:spPr>
        <p:txBody>
          <a:bodyPr vert="horz" wrap="none" lIns="0" tIns="36000" rIns="0" bIns="36000" rtlCol="0" anchor="ctr"/>
          <a:lstStyle>
            <a:lvl1pPr algn="l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8A2B4F-849E-334A-BFE0-4FA683DB21A3}" type="datetime1">
              <a:rPr lang="de-DE" smtClean="0"/>
              <a:t>28.06.21</a:t>
            </a:fld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677710EF-9E3A-0743-ABE4-4DC25036C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5075" y="6529493"/>
            <a:ext cx="4985656" cy="215692"/>
          </a:xfrm>
          <a:prstGeom prst="rect">
            <a:avLst/>
          </a:prstGeom>
        </p:spPr>
        <p:txBody>
          <a:bodyPr vert="horz" wrap="none" lIns="0" tIns="36000" rIns="0" bIns="36000" rtlCol="0" anchor="ctr"/>
          <a:lstStyle>
            <a:lvl1pPr algn="l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USER: CUSTOMISE YOUR PERSONAL DATA SCIENCE ASSISTANT BOT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5D8DD257-71BD-9A44-BCA1-1B23AF276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6334" y="6529493"/>
            <a:ext cx="1110343" cy="215692"/>
          </a:xfrm>
          <a:prstGeom prst="rect">
            <a:avLst/>
          </a:prstGeom>
        </p:spPr>
        <p:txBody>
          <a:bodyPr vert="horz" wrap="none" lIns="0" tIns="36000" rIns="0" bIns="36000" rtlCol="0" anchor="ctr" anchorCtr="0"/>
          <a:lstStyle>
            <a:lvl1pPr algn="r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1BBA1D-4E86-4306-8C93-1AAF7F7BC91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36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EAE17-5894-47C2-801D-8AA4EA4CAB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algn="l" defTabSz="914377" rtl="0" eaLnBrk="1" latinLnBrk="0" hangingPunct="1">
              <a:defRPr lang="de-DE" sz="3600" b="1" kern="1200" cap="all" dirty="0">
                <a:solidFill>
                  <a:schemeClr val="accent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defRPr>
            </a:lvl1pPr>
          </a:lstStyle>
          <a:p>
            <a:r>
              <a:rPr lang="de-DE" noProof="0"/>
              <a:t>TITEL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0778CD7-EFB3-0A4A-AC6B-CD5E7C25D5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919563"/>
            <a:ext cx="10801351" cy="365125"/>
          </a:xfrm>
        </p:spPr>
        <p:txBody>
          <a:bodyPr tIns="46800" r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/>
              <a:t>Untertitel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BB508A05-6E15-1D4F-BB57-3ED45152B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6" y="6529493"/>
            <a:ext cx="1449751" cy="215692"/>
          </a:xfrm>
          <a:prstGeom prst="rect">
            <a:avLst/>
          </a:prstGeom>
        </p:spPr>
        <p:txBody>
          <a:bodyPr vert="horz" wrap="none" lIns="0" tIns="36000" rIns="0" bIns="36000" rtlCol="0" anchor="ctr"/>
          <a:lstStyle>
            <a:lvl1pPr algn="l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8B36BC6-4CCE-E744-BDAC-F02EF054E630}" type="datetime1">
              <a:rPr lang="de-DE" smtClean="0"/>
              <a:t>28.06.21</a:t>
            </a:fld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F54ED386-6B59-1F4C-9F1F-E3F05A88B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5075" y="6529493"/>
            <a:ext cx="4985656" cy="215692"/>
          </a:xfrm>
          <a:prstGeom prst="rect">
            <a:avLst/>
          </a:prstGeom>
        </p:spPr>
        <p:txBody>
          <a:bodyPr vert="horz" wrap="none" lIns="0" tIns="36000" rIns="0" bIns="36000" rtlCol="0" anchor="ctr"/>
          <a:lstStyle>
            <a:lvl1pPr algn="l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USER: CUSTOMISE YOUR PERSONAL DATA SCIENCE ASSISTANT BOT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693D738-6681-224B-B89F-0EDE08C9B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6334" y="6529493"/>
            <a:ext cx="1110343" cy="215692"/>
          </a:xfrm>
          <a:prstGeom prst="rect">
            <a:avLst/>
          </a:prstGeom>
        </p:spPr>
        <p:txBody>
          <a:bodyPr vert="horz" wrap="none" lIns="0" tIns="36000" rIns="0" bIns="36000" rtlCol="0" anchor="ctr" anchorCtr="0"/>
          <a:lstStyle>
            <a:lvl1pPr algn="r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1BBA1D-4E86-4306-8C93-1AAF7F7BC91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23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3">
            <a:extLst>
              <a:ext uri="{FF2B5EF4-FFF2-40B4-BE49-F238E27FC236}">
                <a16:creationId xmlns:a16="http://schemas.microsoft.com/office/drawing/2014/main" id="{E3707A7B-7BBD-E145-A8D3-9EB26B131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5" name="Rechteck 5">
            <a:extLst>
              <a:ext uri="{FF2B5EF4-FFF2-40B4-BE49-F238E27FC236}">
                <a16:creationId xmlns:a16="http://schemas.microsoft.com/office/drawing/2014/main" id="{955BB234-5A2E-584D-A7DD-02A3B714FD3B}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04374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>
              <a:solidFill>
                <a:schemeClr val="accent1">
                  <a:lumMod val="50000"/>
                </a:schemeClr>
              </a:solidFill>
              <a:latin typeface="Nimbus Sans Regular" pitchFamily="2" charset="77"/>
            </a:endParaRPr>
          </a:p>
        </p:txBody>
      </p:sp>
      <p:pic>
        <p:nvPicPr>
          <p:cNvPr id="26" name="Bild 6">
            <a:extLst>
              <a:ext uri="{FF2B5EF4-FFF2-40B4-BE49-F238E27FC236}">
                <a16:creationId xmlns:a16="http://schemas.microsoft.com/office/drawing/2014/main" id="{6C296A5B-0568-C841-8EC7-C04E54E3BA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881" y="453346"/>
            <a:ext cx="1980000" cy="1952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438768-52F5-449D-954D-567A8E042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204864"/>
            <a:ext cx="10801351" cy="1784373"/>
          </a:xfrm>
        </p:spPr>
        <p:txBody>
          <a:bodyPr anchor="ctr">
            <a:noAutofit/>
          </a:bodyPr>
          <a:lstStyle>
            <a:lvl1pPr>
              <a:defRPr sz="30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ABSCHNITTSTITEL 1</a:t>
            </a:r>
            <a:br>
              <a:rPr lang="de-DE"/>
            </a:br>
            <a:r>
              <a:rPr lang="de-DE"/>
              <a:t>ABSCHNITTSTITEL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DB9BD6-6FE2-4E0B-8EBB-A3477F8668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5325" y="4374938"/>
            <a:ext cx="7332676" cy="963761"/>
          </a:xfr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16" rIns="91433" bIns="45716" rtlCol="0" anchor="t"/>
          <a:lstStyle>
            <a:lvl1pPr>
              <a:lnSpc>
                <a:spcPct val="100000"/>
              </a:lnSpc>
              <a:spcBef>
                <a:spcPts val="0"/>
              </a:spcBef>
              <a:defRPr lang="de-DE" dirty="0">
                <a:solidFill>
                  <a:schemeClr val="bg1"/>
                </a:solidFill>
                <a:ea typeface="Nimbus Sans" charset="0"/>
              </a:defRPr>
            </a:lvl1pPr>
          </a:lstStyle>
          <a:p>
            <a:pPr lvl="0"/>
            <a:r>
              <a:rPr lang="de-DE"/>
              <a:t>Kapitelinhalt 1</a:t>
            </a:r>
          </a:p>
          <a:p>
            <a:pPr lvl="0"/>
            <a:r>
              <a:rPr lang="de-DE"/>
              <a:t>Kapitelinhalt 2</a:t>
            </a:r>
          </a:p>
          <a:p>
            <a:pPr lvl="0"/>
            <a:r>
              <a:rPr lang="de-DE"/>
              <a:t>Kapitelinhalt 3</a:t>
            </a:r>
          </a:p>
        </p:txBody>
      </p:sp>
      <p:cxnSp>
        <p:nvCxnSpPr>
          <p:cNvPr id="38" name="Gerade Verbindung 8">
            <a:extLst>
              <a:ext uri="{FF2B5EF4-FFF2-40B4-BE49-F238E27FC236}">
                <a16:creationId xmlns:a16="http://schemas.microsoft.com/office/drawing/2014/main" id="{52C89B9A-35FA-754A-96A4-8F280B48D577}"/>
              </a:ext>
            </a:extLst>
          </p:cNvPr>
          <p:cNvCxnSpPr/>
          <p:nvPr userDrawn="1"/>
        </p:nvCxnSpPr>
        <p:spPr>
          <a:xfrm>
            <a:off x="712788" y="3968815"/>
            <a:ext cx="1080134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C9CDD1C-E3AE-FE41-800C-A54ACA5AC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6" y="6529493"/>
            <a:ext cx="1449751" cy="215692"/>
          </a:xfrm>
          <a:prstGeom prst="rect">
            <a:avLst/>
          </a:prstGeom>
        </p:spPr>
        <p:txBody>
          <a:bodyPr vert="horz" wrap="none" lIns="0" tIns="36000" rIns="0" bIns="3600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BCAB260-C963-3049-A04E-4AF01E19A420}" type="datetime1">
              <a:rPr lang="de-DE" smtClean="0"/>
              <a:t>28.06.21</a:t>
            </a:fld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1DD0748-21D0-5144-B368-16CF1FCC4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5075" y="6529493"/>
            <a:ext cx="4985656" cy="215692"/>
          </a:xfrm>
          <a:prstGeom prst="rect">
            <a:avLst/>
          </a:prstGeom>
        </p:spPr>
        <p:txBody>
          <a:bodyPr vert="horz" wrap="none" lIns="0" tIns="36000" rIns="0" bIns="3600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USER: CUSTOMISE YOUR PERSONAL DATA SCIENCE ASSISTANT BOT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1B3A884C-A8EE-EE42-AF6C-F491973AF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6334" y="6529493"/>
            <a:ext cx="1110343" cy="215692"/>
          </a:xfrm>
          <a:prstGeom prst="rect">
            <a:avLst/>
          </a:prstGeom>
        </p:spPr>
        <p:txBody>
          <a:bodyPr vert="horz" wrap="none" lIns="0" tIns="36000" rIns="0" bIns="36000" rtlCol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1BBA1D-4E86-4306-8C93-1AAF7F7BC91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7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i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3">
            <a:extLst>
              <a:ext uri="{FF2B5EF4-FFF2-40B4-BE49-F238E27FC236}">
                <a16:creationId xmlns:a16="http://schemas.microsoft.com/office/drawing/2014/main" id="{D38C58DE-706C-7F41-A21D-2DD4EA41F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11" name="Rechteck 5">
            <a:extLst>
              <a:ext uri="{FF2B5EF4-FFF2-40B4-BE49-F238E27FC236}">
                <a16:creationId xmlns:a16="http://schemas.microsoft.com/office/drawing/2014/main" id="{7E7C6821-81A3-9047-BAAD-69AE85658385}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01384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83D6171-9A40-45D1-87E6-BB0B3BD8FB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3383" y="1646431"/>
            <a:ext cx="9000000" cy="36000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600">
                <a:solidFill>
                  <a:schemeClr val="bg1"/>
                </a:solidFill>
              </a:defRPr>
            </a:lvl1pPr>
            <a:lvl2pPr marL="0" indent="0">
              <a:buNone/>
              <a:defRPr sz="2400"/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None/>
              <a:defRPr sz="2400"/>
            </a:lvl5pPr>
          </a:lstStyle>
          <a:p>
            <a:pPr lvl="0"/>
            <a:r>
              <a:rPr lang="de-DE"/>
              <a:t>„Zitate, Kommentare, etc.“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542FDE-E4FC-4246-9734-88EA505306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CA5BA2-C600-1A49-A239-9BB417E8E000}" type="datetime1">
              <a:rPr lang="de-DE" smtClean="0"/>
              <a:t>28.06.21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7E33BD-0A52-4B37-83D7-8FA38AF29B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USER: CUSTOMISE YOUR PERSONAL DATA SCIENCE ASSISTANT BOT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D03E1E-703D-4A42-A7CF-9BA05A9207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1BBA1D-4E86-4306-8C93-1AAF7F7BC913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2" name="Bild 6">
            <a:extLst>
              <a:ext uri="{FF2B5EF4-FFF2-40B4-BE49-F238E27FC236}">
                <a16:creationId xmlns:a16="http://schemas.microsoft.com/office/drawing/2014/main" id="{F0A8B049-FFAD-334D-A421-BB7FB33B70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881" y="453346"/>
            <a:ext cx="1980000" cy="1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6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3">
            <a:extLst>
              <a:ext uri="{FF2B5EF4-FFF2-40B4-BE49-F238E27FC236}">
                <a16:creationId xmlns:a16="http://schemas.microsoft.com/office/drawing/2014/main" id="{48FC9643-2F06-9A4E-9908-42ACDD6E1E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20" name="Rechteck 5">
            <a:extLst>
              <a:ext uri="{FF2B5EF4-FFF2-40B4-BE49-F238E27FC236}">
                <a16:creationId xmlns:a16="http://schemas.microsoft.com/office/drawing/2014/main" id="{B8C5A471-F14C-F447-8975-ECBF3400887D}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01384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Bild 6">
            <a:extLst>
              <a:ext uri="{FF2B5EF4-FFF2-40B4-BE49-F238E27FC236}">
                <a16:creationId xmlns:a16="http://schemas.microsoft.com/office/drawing/2014/main" id="{D5C87EEB-C16C-A540-B16B-55761D246A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881" y="453346"/>
            <a:ext cx="1980000" cy="19528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54E109DB-5B64-204C-8072-61D460CE1985}"/>
              </a:ext>
            </a:extLst>
          </p:cNvPr>
          <p:cNvSpPr txBox="1">
            <a:spLocks/>
          </p:cNvSpPr>
          <p:nvPr userDrawn="1"/>
        </p:nvSpPr>
        <p:spPr>
          <a:xfrm>
            <a:off x="712788" y="2204864"/>
            <a:ext cx="10801349" cy="1784373"/>
          </a:xfrm>
          <a:prstGeom prst="rect">
            <a:avLst/>
          </a:prstGeom>
        </p:spPr>
        <p:txBody>
          <a:bodyPr vert="horz" lIns="0" tIns="45716" rIns="91433" bIns="45716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000" cap="all" err="1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Thank</a:t>
            </a:r>
            <a:r>
              <a:rPr lang="de-DE" sz="3000" cap="all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 </a:t>
            </a:r>
            <a:r>
              <a:rPr lang="de-DE" sz="3000" cap="all" err="1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you</a:t>
            </a:r>
            <a:r>
              <a:rPr lang="de-DE" sz="3000" cap="all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 </a:t>
            </a:r>
            <a:br>
              <a:rPr lang="de-DE" sz="3000" b="1" cap="all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</a:br>
            <a:r>
              <a:rPr lang="de-DE" sz="3000" b="1" cap="all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FOR </a:t>
            </a:r>
            <a:r>
              <a:rPr lang="de-DE" sz="3000" b="1" cap="all" err="1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your</a:t>
            </a:r>
            <a:r>
              <a:rPr lang="de-DE" sz="3000" b="1" cap="all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 </a:t>
            </a:r>
            <a:r>
              <a:rPr lang="de-DE" sz="3000" b="1" cap="all" err="1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attention</a:t>
            </a:r>
            <a:r>
              <a:rPr lang="de-DE" sz="3000" b="1" cap="all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.</a:t>
            </a:r>
            <a:endParaRPr lang="de-DE" sz="3000" b="1" i="1" cap="all">
              <a:solidFill>
                <a:schemeClr val="bg1"/>
              </a:solidFill>
              <a:latin typeface="Arial" panose="020B0604020202020204" pitchFamily="34" charset="0"/>
              <a:ea typeface="Nimbus Sans" charset="0"/>
              <a:cs typeface="Arial" panose="020B0604020202020204" pitchFamily="34" charset="0"/>
            </a:endParaRPr>
          </a:p>
        </p:txBody>
      </p:sp>
      <p:cxnSp>
        <p:nvCxnSpPr>
          <p:cNvPr id="17" name="Gerade Verbindung 8">
            <a:extLst>
              <a:ext uri="{FF2B5EF4-FFF2-40B4-BE49-F238E27FC236}">
                <a16:creationId xmlns:a16="http://schemas.microsoft.com/office/drawing/2014/main" id="{E56AB756-C3A5-1549-9385-642520384742}"/>
              </a:ext>
            </a:extLst>
          </p:cNvPr>
          <p:cNvCxnSpPr/>
          <p:nvPr userDrawn="1"/>
        </p:nvCxnSpPr>
        <p:spPr>
          <a:xfrm>
            <a:off x="712788" y="3968815"/>
            <a:ext cx="1080134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D13F2-B083-504E-9258-6151322506CC}"/>
              </a:ext>
            </a:extLst>
          </p:cNvPr>
          <p:cNvSpPr/>
          <p:nvPr userDrawn="1"/>
        </p:nvSpPr>
        <p:spPr>
          <a:xfrm>
            <a:off x="712789" y="4329112"/>
            <a:ext cx="4372979" cy="1764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16" rIns="91433" bIns="45716" rtlCol="0" anchor="ctr"/>
          <a:lstStyle/>
          <a:p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CONTACT</a:t>
            </a:r>
          </a:p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Sebastian Heinz, CEO</a:t>
            </a:r>
            <a:b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</a:b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sebastian.heinz@statworx.com</a:t>
            </a:r>
            <a:b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</a:b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www.statworx.com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Nimbus Sans" charset="0"/>
              <a:cs typeface="Arial" panose="020B0604020202020204" pitchFamily="34" charset="0"/>
            </a:endParaRPr>
          </a:p>
          <a:p>
            <a:endParaRPr lang="de-DE" sz="1400" b="1">
              <a:solidFill>
                <a:srgbClr val="292D33"/>
              </a:solidFill>
              <a:latin typeface="Arial" panose="020B0604020202020204" pitchFamily="34" charset="0"/>
              <a:ea typeface="Nimbus Sans" charset="0"/>
              <a:cs typeface="Arial" panose="020B0604020202020204" pitchFamily="34" charset="0"/>
            </a:endParaRPr>
          </a:p>
          <a:p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STATWORX GmbH</a:t>
            </a:r>
          </a:p>
          <a:p>
            <a:r>
              <a:rPr lang="de-DE" sz="1400" err="1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Schiffbaustrasse</a:t>
            </a:r>
            <a:r>
              <a:rPr lang="de-DE" sz="1400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 10</a:t>
            </a:r>
          </a:p>
          <a:p>
            <a:r>
              <a:rPr lang="de-DE" sz="1400">
                <a:solidFill>
                  <a:schemeClr val="bg1"/>
                </a:solidFill>
                <a:latin typeface="Arial" panose="020B0604020202020204" pitchFamily="34" charset="0"/>
                <a:ea typeface="Nimbus Sans" charset="0"/>
                <a:cs typeface="Arial" panose="020B0604020202020204" pitchFamily="34" charset="0"/>
              </a:rPr>
              <a:t>8005 Zürich</a:t>
            </a:r>
          </a:p>
        </p:txBody>
      </p:sp>
    </p:spTree>
    <p:extLst>
      <p:ext uri="{BB962C8B-B14F-4D97-AF65-F5344CB8AC3E}">
        <p14:creationId xmlns:p14="http://schemas.microsoft.com/office/powerpoint/2010/main" val="195141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9418CF8-2984-4F73-B1D2-042F1F23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68301"/>
            <a:ext cx="10801351" cy="535711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/>
          <a:p>
            <a:r>
              <a:rPr lang="de-DE"/>
              <a:t>TITEL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006479-4260-4BC8-A09D-D88EDC996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628775"/>
            <a:ext cx="10801351" cy="478790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Erste Ebene</a:t>
            </a:r>
          </a:p>
          <a:p>
            <a:pPr lvl="2"/>
            <a:r>
              <a:rPr lang="de-DE"/>
              <a:t>Zweite Ebene</a:t>
            </a:r>
          </a:p>
          <a:p>
            <a:pPr lvl="3"/>
            <a:r>
              <a:rPr lang="de-DE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DA7DAC-821D-467F-AF5B-2BB65650F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6" y="6529493"/>
            <a:ext cx="1449751" cy="215692"/>
          </a:xfrm>
          <a:prstGeom prst="rect">
            <a:avLst/>
          </a:prstGeom>
        </p:spPr>
        <p:txBody>
          <a:bodyPr vert="horz" wrap="none" lIns="0" tIns="36000" rIns="0" bIns="36000" rtlCol="0" anchor="ctr"/>
          <a:lstStyle>
            <a:lvl1pPr algn="l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069D30-526E-FC40-A9EA-53BD784C2A5A}" type="datetime1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16A72-B3B8-4101-9347-F0CDAE471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5075" y="6529493"/>
            <a:ext cx="4985656" cy="215692"/>
          </a:xfrm>
          <a:prstGeom prst="rect">
            <a:avLst/>
          </a:prstGeom>
        </p:spPr>
        <p:txBody>
          <a:bodyPr vert="horz" wrap="none" lIns="0" tIns="36000" rIns="0" bIns="36000" rtlCol="0" anchor="ctr"/>
          <a:lstStyle>
            <a:lvl1pPr algn="l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USER: CUSTOMISE YOUR PERSONAL DATA SCIENCE ASSISTANT BOT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D28427-15D5-47C5-8552-6692E8592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6334" y="6529493"/>
            <a:ext cx="1110343" cy="215692"/>
          </a:xfrm>
          <a:prstGeom prst="rect">
            <a:avLst/>
          </a:prstGeom>
        </p:spPr>
        <p:txBody>
          <a:bodyPr vert="horz" wrap="none" lIns="0" tIns="36000" rIns="0" bIns="36000" rtlCol="0" anchor="ctr" anchorCtr="0"/>
          <a:lstStyle>
            <a:lvl1pPr algn="r"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1BBA1D-4E86-4306-8C93-1AAF7F7BC913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45" name="Bild 32">
            <a:extLst>
              <a:ext uri="{FF2B5EF4-FFF2-40B4-BE49-F238E27FC236}">
                <a16:creationId xmlns:a16="http://schemas.microsoft.com/office/drawing/2014/main" id="{855364AB-DB33-7541-BBAB-E9F0A2C103B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600" y="453601"/>
            <a:ext cx="1980000" cy="1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2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26" r:id="rId3"/>
    <p:sldLayoutId id="2147483743" r:id="rId4"/>
    <p:sldLayoutId id="2147483728" r:id="rId5"/>
    <p:sldLayoutId id="2147483739" r:id="rId6"/>
    <p:sldLayoutId id="2147483746" r:id="rId7"/>
  </p:sldLayoutIdLst>
  <p:hf hdr="0"/>
  <p:txStyles>
    <p:titleStyle>
      <a:lvl1pPr marL="0" algn="l" defTabSz="914377" rtl="0" eaLnBrk="1" latinLnBrk="0" hangingPunct="1">
        <a:lnSpc>
          <a:spcPct val="100000"/>
        </a:lnSpc>
        <a:spcBef>
          <a:spcPct val="0"/>
        </a:spcBef>
        <a:buNone/>
        <a:defRPr lang="de-DE" sz="3600" b="1" kern="1200" cap="all" baseline="0" dirty="0">
          <a:solidFill>
            <a:srgbClr val="04374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970" indent="-180970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80000"/>
        <a:buFont typeface="Arial" panose="020B0604020202020204" pitchFamily="34" charset="0"/>
        <a:buChar char="•"/>
        <a:tabLst>
          <a:tab pos="479413" algn="l"/>
        </a:tabLst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9991" indent="-180970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80000"/>
        <a:buFont typeface="Symbol" pitchFamily="2" charset="2"/>
        <a:buChar char="-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39987" indent="-180970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8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74712" indent="-269868" algn="l" defTabSz="914377" rtl="0" eaLnBrk="1" latinLnBrk="0" hangingPunct="1">
        <a:lnSpc>
          <a:spcPct val="90000"/>
        </a:lnSpc>
        <a:spcBef>
          <a:spcPts val="500"/>
        </a:spcBef>
        <a:buClr>
          <a:srgbClr val="636363"/>
        </a:buClr>
        <a:buFont typeface="Arial" panose="020B0604020202020204" pitchFamily="34" charset="0"/>
        <a:buChar char="•"/>
        <a:defRPr sz="1400" kern="1200">
          <a:solidFill>
            <a:srgbClr val="636363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pos="439" userDrawn="1">
          <p15:clr>
            <a:srgbClr val="F26B43"/>
          </p15:clr>
        </p15:guide>
        <p15:guide id="11" pos="7243" userDrawn="1">
          <p15:clr>
            <a:srgbClr val="F26B43"/>
          </p15:clr>
        </p15:guide>
        <p15:guide id="12" orient="horz" pos="232" userDrawn="1">
          <p15:clr>
            <a:srgbClr val="F26B43"/>
          </p15:clr>
        </p15:guide>
        <p15:guide id="13" orient="horz" pos="799" userDrawn="1">
          <p15:clr>
            <a:srgbClr val="F26B43"/>
          </p15:clr>
        </p15:guide>
        <p15:guide id="14" orient="horz" pos="1027" userDrawn="1">
          <p15:clr>
            <a:srgbClr val="F26B43"/>
          </p15:clr>
        </p15:guide>
        <p15:guide id="15" orient="horz" pos="4043" userDrawn="1">
          <p15:clr>
            <a:srgbClr val="F26B43"/>
          </p15:clr>
        </p15:guide>
        <p15:guide id="1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7ED790-C84B-BF4F-A327-63D0E5E5CC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Customise your personal</a:t>
            </a:r>
            <a:br>
              <a:rPr lang="en-GB" b="1" dirty="0"/>
            </a:br>
            <a:r>
              <a:rPr lang="en-GB" b="1" dirty="0"/>
              <a:t>Data Science Assistant Bot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B7F39B09-132B-F446-9EA6-1BE2B3DA1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461053"/>
            <a:ext cx="4390443" cy="1243061"/>
          </a:xfrm>
        </p:spPr>
        <p:txBody>
          <a:bodyPr/>
          <a:lstStyle/>
          <a:p>
            <a:r>
              <a:rPr lang="en-GB" b="1" dirty="0"/>
              <a:t>STATWORX GmbH</a:t>
            </a:r>
          </a:p>
          <a:p>
            <a:r>
              <a:rPr lang="en-GB" dirty="0"/>
              <a:t>Livia </a:t>
            </a:r>
            <a:r>
              <a:rPr lang="en-GB" dirty="0" err="1"/>
              <a:t>Eichenberger</a:t>
            </a:r>
            <a:endParaRPr lang="en-GB" dirty="0"/>
          </a:p>
          <a:p>
            <a:r>
              <a:rPr lang="en-GB" dirty="0"/>
              <a:t>Oliver </a:t>
            </a:r>
            <a:r>
              <a:rPr lang="en-GB" dirty="0" err="1"/>
              <a:t>Guggenbühl</a:t>
            </a:r>
            <a:endParaRPr lang="en-GB" dirty="0"/>
          </a:p>
          <a:p>
            <a:endParaRPr lang="en-GB" dirty="0"/>
          </a:p>
          <a:p>
            <a:r>
              <a:rPr lang="en-GB" b="1" dirty="0" err="1"/>
              <a:t>useR</a:t>
            </a:r>
            <a:r>
              <a:rPr lang="en-GB" b="1" dirty="0"/>
              <a:t>! 2021 The R Conference</a:t>
            </a:r>
          </a:p>
          <a:p>
            <a:r>
              <a:rPr lang="en-GB" dirty="0"/>
              <a:t>Elevator Pitch</a:t>
            </a:r>
          </a:p>
          <a:p>
            <a:endParaRPr lang="en-GB" dirty="0"/>
          </a:p>
          <a:p>
            <a:r>
              <a:rPr lang="en-GB" dirty="0"/>
              <a:t>Zurich, 6 July 2021</a:t>
            </a:r>
          </a:p>
        </p:txBody>
      </p:sp>
    </p:spTree>
    <p:extLst>
      <p:ext uri="{BB962C8B-B14F-4D97-AF65-F5344CB8AC3E}">
        <p14:creationId xmlns:p14="http://schemas.microsoft.com/office/powerpoint/2010/main" val="298415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18ED4-80F2-CD44-9E41-F2425A3A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WHO WE ARE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13639E-7B7D-1D42-A15D-773625428C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Are Two Creative Data Scientists from STATWORX Who Want to Make AI Accessible to Everyone.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7558C6-380B-8C4C-9550-82FE807083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9542FB4-A336-B444-8029-3D8809E61462}" type="datetime1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68AA50-CB2E-8942-9F71-03422B35A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USER: CUSTOMISE YOUR PERSONAL DATA SCIENCE ASSISTANT BOT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6747D0-6A0D-3D4E-91EC-07339A75C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1BBA1D-4E86-4306-8C93-1AAF7F7BC913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F9722FF-7A6D-5E4D-9F33-D35B4C3107E4}"/>
              </a:ext>
            </a:extLst>
          </p:cNvPr>
          <p:cNvSpPr txBox="1"/>
          <p:nvPr/>
        </p:nvSpPr>
        <p:spPr>
          <a:xfrm>
            <a:off x="9201463" y="2780003"/>
            <a:ext cx="2296800" cy="13747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de-DE" sz="1400" b="1" dirty="0"/>
              <a:t>OLIVER GUGGENBÜHL</a:t>
            </a:r>
          </a:p>
          <a:p>
            <a:r>
              <a:rPr lang="en-GB" sz="1200" dirty="0">
                <a:solidFill>
                  <a:schemeClr val="tx2"/>
                </a:solidFill>
              </a:rPr>
              <a:t>Data Scientist and Content Writer who is particularly passionate about visual and interactive storytelling with data. He is an expert in building creative Shiny dashboards and applications.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C661362-DAD0-BF45-98DF-3416E9B8F364}"/>
              </a:ext>
            </a:extLst>
          </p:cNvPr>
          <p:cNvSpPr txBox="1"/>
          <p:nvPr/>
        </p:nvSpPr>
        <p:spPr>
          <a:xfrm flipH="1">
            <a:off x="696913" y="2780003"/>
            <a:ext cx="2291527" cy="13747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>
              <a:spcAft>
                <a:spcPts val="400"/>
              </a:spcAft>
            </a:pPr>
            <a:r>
              <a:rPr lang="en-GB" sz="1400" b="1" dirty="0"/>
              <a:t>LIVIA EICHENBERGER</a:t>
            </a:r>
          </a:p>
          <a:p>
            <a:pPr algn="r"/>
            <a:r>
              <a:rPr lang="en-GB" sz="1200" dirty="0">
                <a:solidFill>
                  <a:schemeClr val="tx2"/>
                </a:solidFill>
              </a:rPr>
              <a:t>Team leader of the AI &amp; Society Initiative, </a:t>
            </a:r>
            <a:r>
              <a:rPr lang="en-GB" sz="1200">
                <a:solidFill>
                  <a:schemeClr val="tx2"/>
                </a:solidFill>
                <a:ea typeface="+mn-lt"/>
                <a:cs typeface="+mn-lt"/>
              </a:rPr>
              <a:t>which aims at analysing, addressing and discussing the impact of AI on society and educating the population about the chances and risks of AI.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E911D5-12BB-0540-BE7C-DDDEE76F271C}"/>
              </a:ext>
            </a:extLst>
          </p:cNvPr>
          <p:cNvSpPr/>
          <p:nvPr/>
        </p:nvSpPr>
        <p:spPr>
          <a:xfrm>
            <a:off x="4476000" y="1933268"/>
            <a:ext cx="3240000" cy="32400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</a:pPr>
            <a:endParaRPr lang="de-DE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111920E-F585-B345-8F43-D07D98F52FC0}"/>
              </a:ext>
            </a:extLst>
          </p:cNvPr>
          <p:cNvSpPr txBox="1"/>
          <p:nvPr/>
        </p:nvSpPr>
        <p:spPr>
          <a:xfrm>
            <a:off x="3944009" y="5410240"/>
            <a:ext cx="4303983" cy="10096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STATWORX GmbH</a:t>
            </a:r>
            <a:r>
              <a:rPr lang="en-GB" sz="1400" dirty="0">
                <a:solidFill>
                  <a:schemeClr val="tx2"/>
                </a:solidFill>
              </a:rPr>
              <a:t> is a consulting and development company for data science, machine learning and AI based in Frankfurt and Zurich.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4F39142-2E5A-1843-A075-7252BB7A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9591" y="2521656"/>
            <a:ext cx="2092260" cy="2092260"/>
          </a:xfrm>
          <a:prstGeom prst="ellipse">
            <a:avLst/>
          </a:prstGeom>
          <a:effectLst>
            <a:outerShdw blurRad="101600" dist="38100" dir="5400000" sx="101000" sy="101000" algn="ctr" rotWithShape="0">
              <a:schemeClr val="tx2">
                <a:alpha val="25000"/>
              </a:schemeClr>
            </a:outerShdw>
          </a:effectLst>
        </p:spPr>
      </p:pic>
      <p:pic>
        <p:nvPicPr>
          <p:cNvPr id="18" name="Picture 2" descr="Profilfoto für Oliver Guggenbühl">
            <a:extLst>
              <a:ext uri="{FF2B5EF4-FFF2-40B4-BE49-F238E27FC236}">
                <a16:creationId xmlns:a16="http://schemas.microsoft.com/office/drawing/2014/main" id="{96630D8D-FBCA-D647-B239-4D412E26D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48" y="2521656"/>
            <a:ext cx="2092261" cy="2092261"/>
          </a:xfrm>
          <a:prstGeom prst="ellipse">
            <a:avLst/>
          </a:prstGeom>
          <a:effectLst>
            <a:outerShdw blurRad="101600" dist="38100" dir="5400000" sx="101000" sy="101000" algn="ctr" rotWithShape="0">
              <a:schemeClr val="tx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420C7F-2B27-334D-87C8-D5042A3EC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3" y="2702099"/>
            <a:ext cx="1731374" cy="173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5671E-744E-D84D-A7B9-F77E1F88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OUR DATA SCIENCE CHATBOT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E201DA-6FD5-6F47-9E05-1BC3ECB32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 Shiny Interface for GPT-3 to Simply and Quickly Customize Your Data Science Assistant Bot.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D05A0E-1AF0-854C-87A9-C064B7A61C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E953F6-D5D2-F14E-A37E-18C7208F6650}" type="datetime1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37A413-2691-3D4D-8A18-6860B894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USER: CUSTOMISE YOUR PERSONAL DATA SCIENCE ASSISTANT BOT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72E205-CEE7-8D4A-BEB7-BFC208DDB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1BBA1D-4E86-4306-8C93-1AAF7F7BC913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7DF3FB-F588-9042-9624-0D7BF3412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529" y="1426010"/>
            <a:ext cx="12031318" cy="7633711"/>
          </a:xfrm>
          <a:prstGeom prst="rect">
            <a:avLst/>
          </a:prstGeom>
          <a:effectLst>
            <a:outerShdw blurRad="101600" dist="38100" dir="5400000" sx="101000" sy="101000" algn="ctr" rotWithShape="0">
              <a:schemeClr val="tx2">
                <a:alpha val="25000"/>
              </a:scheme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36C6F74-5060-4844-A1D9-4DEBA2FB08E4}"/>
              </a:ext>
            </a:extLst>
          </p:cNvPr>
          <p:cNvSpPr txBox="1"/>
          <p:nvPr/>
        </p:nvSpPr>
        <p:spPr>
          <a:xfrm>
            <a:off x="696913" y="1633043"/>
            <a:ext cx="2978616" cy="5171737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GB" sz="1200" b="1" dirty="0">
                <a:cs typeface="Arial"/>
              </a:rPr>
              <a:t>CUSTOMISATION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Adapt chatbot to your </a:t>
            </a:r>
            <a:r>
              <a:rPr lang="en-GB" sz="1200" b="1" dirty="0">
                <a:solidFill>
                  <a:schemeClr val="tx2"/>
                </a:solidFill>
              </a:rPr>
              <a:t>needs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Set </a:t>
            </a:r>
            <a:r>
              <a:rPr lang="en-GB" sz="1200" b="1" dirty="0">
                <a:solidFill>
                  <a:schemeClr val="tx2"/>
                </a:solidFill>
              </a:rPr>
              <a:t>parameters</a:t>
            </a:r>
            <a:r>
              <a:rPr lang="en-GB" sz="1200" dirty="0">
                <a:solidFill>
                  <a:schemeClr val="tx2"/>
                </a:solidFill>
              </a:rPr>
              <a:t> of chatbot‘s behaviour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No coding required, only </a:t>
            </a:r>
            <a:r>
              <a:rPr lang="en-GB" sz="1200" b="1" dirty="0">
                <a:solidFill>
                  <a:schemeClr val="tx2"/>
                </a:solidFill>
              </a:rPr>
              <a:t>point and click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2"/>
                </a:solidFill>
              </a:rPr>
              <a:t>Change</a:t>
            </a:r>
            <a:r>
              <a:rPr lang="en-GB" sz="1200" dirty="0">
                <a:solidFill>
                  <a:schemeClr val="tx2"/>
                </a:solidFill>
              </a:rPr>
              <a:t> assistant on the fly</a:t>
            </a:r>
          </a:p>
          <a:p>
            <a:endParaRPr lang="en-GB" sz="1200" dirty="0">
              <a:solidFill>
                <a:schemeClr val="tx2"/>
              </a:solidFill>
            </a:endParaRPr>
          </a:p>
          <a:p>
            <a:pPr>
              <a:spcAft>
                <a:spcPts val="200"/>
              </a:spcAft>
            </a:pPr>
            <a:r>
              <a:rPr lang="en-GB" sz="1200" b="1" dirty="0"/>
              <a:t>CHAT</a:t>
            </a:r>
            <a:endParaRPr lang="en-GB" sz="1200" b="1" dirty="0">
              <a:cs typeface="Arial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2"/>
                </a:solidFill>
              </a:rPr>
              <a:t>Chat </a:t>
            </a:r>
            <a:r>
              <a:rPr lang="en-GB" sz="1200" dirty="0">
                <a:solidFill>
                  <a:schemeClr val="tx2"/>
                </a:solidFill>
              </a:rPr>
              <a:t>with the customised assistant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Receive </a:t>
            </a:r>
            <a:r>
              <a:rPr lang="en-GB" sz="1200" b="1" dirty="0">
                <a:solidFill>
                  <a:schemeClr val="tx2"/>
                </a:solidFill>
              </a:rPr>
              <a:t>answer</a:t>
            </a:r>
            <a:r>
              <a:rPr lang="en-GB" sz="1200" dirty="0">
                <a:solidFill>
                  <a:schemeClr val="tx2"/>
                </a:solidFill>
              </a:rPr>
              <a:t> immediately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The whole </a:t>
            </a:r>
            <a:r>
              <a:rPr lang="en-GB" sz="1200" b="1" dirty="0">
                <a:solidFill>
                  <a:schemeClr val="tx2"/>
                </a:solidFill>
              </a:rPr>
              <a:t>chat history</a:t>
            </a:r>
            <a:r>
              <a:rPr lang="en-GB" sz="1200" dirty="0">
                <a:solidFill>
                  <a:schemeClr val="tx2"/>
                </a:solidFill>
              </a:rPr>
              <a:t> is shown</a:t>
            </a: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spcAft>
                <a:spcPts val="200"/>
              </a:spcAft>
            </a:pPr>
            <a:r>
              <a:rPr lang="en-GB" sz="1200" b="1" dirty="0"/>
              <a:t>GPT-3</a:t>
            </a:r>
            <a:endParaRPr lang="en-GB" sz="1200" b="1" dirty="0">
              <a:cs typeface="Arial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2"/>
                </a:solidFill>
              </a:rPr>
              <a:t>NLP – </a:t>
            </a:r>
            <a:r>
              <a:rPr lang="en-GB" sz="1200" dirty="0">
                <a:solidFill>
                  <a:schemeClr val="tx2"/>
                </a:solidFill>
              </a:rPr>
              <a:t>Autoregressive language model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Developed by </a:t>
            </a:r>
            <a:r>
              <a:rPr lang="en-GB" sz="1200" b="1" dirty="0" err="1">
                <a:solidFill>
                  <a:schemeClr val="tx2"/>
                </a:solidFill>
              </a:rPr>
              <a:t>OpenAI</a:t>
            </a:r>
            <a:r>
              <a:rPr lang="en-GB" sz="1200" dirty="0">
                <a:solidFill>
                  <a:schemeClr val="tx2"/>
                </a:solidFill>
              </a:rPr>
              <a:t> in 2020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Test version for </a:t>
            </a:r>
            <a:r>
              <a:rPr lang="en-GB" sz="1200" b="1" dirty="0">
                <a:solidFill>
                  <a:schemeClr val="tx2"/>
                </a:solidFill>
              </a:rPr>
              <a:t>selected users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Generation of </a:t>
            </a:r>
            <a:r>
              <a:rPr lang="en-GB" sz="1200" b="1" dirty="0">
                <a:solidFill>
                  <a:schemeClr val="tx2"/>
                </a:solidFill>
              </a:rPr>
              <a:t>human-like </a:t>
            </a:r>
            <a:r>
              <a:rPr lang="en-GB" sz="1200" dirty="0">
                <a:solidFill>
                  <a:schemeClr val="tx2"/>
                </a:solidFill>
              </a:rPr>
              <a:t>text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Different </a:t>
            </a:r>
            <a:r>
              <a:rPr lang="en-GB" sz="1200" b="1" dirty="0">
                <a:solidFill>
                  <a:schemeClr val="tx2"/>
                </a:solidFill>
              </a:rPr>
              <a:t>use cases </a:t>
            </a:r>
            <a:r>
              <a:rPr lang="en-GB" sz="1200" dirty="0">
                <a:solidFill>
                  <a:schemeClr val="tx2"/>
                </a:solidFill>
              </a:rPr>
              <a:t>available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Chatbot, text summarisation, Q&amp;A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Accessible via </a:t>
            </a:r>
            <a:r>
              <a:rPr lang="en-GB" sz="1200" b="1" dirty="0">
                <a:solidFill>
                  <a:schemeClr val="tx2"/>
                </a:solidFill>
              </a:rPr>
              <a:t>API</a:t>
            </a: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728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18ED4-80F2-CD44-9E41-F2425A3A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CHATBOT DESIGN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13639E-7B7D-1D42-A15D-773625428C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Data Science Assistant Bot is based on the «Text In, Text Out» Interface of the Model’s API.</a:t>
            </a:r>
          </a:p>
          <a:p>
            <a:r>
              <a:rPr lang="de-DE" dirty="0"/>
              <a:t>
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7558C6-380B-8C4C-9550-82FE807083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4DE3653-0407-6045-B61D-6BF91343895D}" type="datetime1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68AA50-CB2E-8942-9F71-03422B35A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USER: CUSTOMISE YOUR PERSONAL DATA SCIENCE ASSISTANT BOT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6747D0-6A0D-3D4E-91EC-07339A75C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1BBA1D-4E86-4306-8C93-1AAF7F7BC913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FA75AA-A280-3D47-9C35-888759EFB7C9}"/>
              </a:ext>
            </a:extLst>
          </p:cNvPr>
          <p:cNvSpPr/>
          <p:nvPr/>
        </p:nvSpPr>
        <p:spPr>
          <a:xfrm>
            <a:off x="2991115" y="2680282"/>
            <a:ext cx="2720050" cy="64985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01600" dist="38100" dir="5400000" sx="101000" sy="101000" algn="ctr" rotWithShape="0">
              <a:srgbClr val="696969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/>
          <a:lstStyle/>
          <a:p>
            <a:pPr algn="ctr"/>
            <a:r>
              <a:rPr lang="de-DE" sz="1400" b="1">
                <a:latin typeface="Arial" panose="020B0604020202020204" pitchFamily="34" charset="0"/>
                <a:cs typeface="Arial" panose="020B0604020202020204" pitchFamily="34" charset="0"/>
              </a:rPr>
              <a:t>AI CHATBOT DESCRIPTION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BFFB55F-1D44-D046-B8D3-50DBDE04518D}"/>
              </a:ext>
            </a:extLst>
          </p:cNvPr>
          <p:cNvSpPr/>
          <p:nvPr/>
        </p:nvSpPr>
        <p:spPr>
          <a:xfrm>
            <a:off x="2991115" y="3385883"/>
            <a:ext cx="2720050" cy="64985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01600" dist="38100" dir="5400000" sx="101000" sy="101000" algn="ctr" rotWithShape="0">
              <a:srgbClr val="696969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/>
          <a:lstStyle/>
          <a:p>
            <a:pPr algn="ctr"/>
            <a:r>
              <a:rPr lang="de-DE" sz="1400" b="1">
                <a:latin typeface="Arial" panose="020B0604020202020204" pitchFamily="34" charset="0"/>
                <a:cs typeface="Arial" panose="020B0604020202020204" pitchFamily="34" charset="0"/>
              </a:rPr>
              <a:t>WHOLE CHAT HISTORY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F96D527-14FE-D742-A3A6-C91EEE438ED2}"/>
              </a:ext>
            </a:extLst>
          </p:cNvPr>
          <p:cNvSpPr/>
          <p:nvPr/>
        </p:nvSpPr>
        <p:spPr>
          <a:xfrm>
            <a:off x="2991115" y="4082803"/>
            <a:ext cx="2720050" cy="64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dist="38100" dir="5400000" sx="101000" sy="101000" algn="ctr" rotWithShape="0">
              <a:srgbClr val="696969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/>
          <a:lstStyle/>
          <a:p>
            <a:pPr algn="ctr"/>
            <a:r>
              <a:rPr lang="de-DE" sz="1400" b="1">
                <a:latin typeface="Arial" panose="020B0604020202020204" pitchFamily="34" charset="0"/>
                <a:cs typeface="Arial" panose="020B0604020202020204" pitchFamily="34" charset="0"/>
              </a:rPr>
              <a:t>NEW USER QUESTION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D853B784-C986-C34C-A3E6-C42C888F5514}"/>
              </a:ext>
            </a:extLst>
          </p:cNvPr>
          <p:cNvSpPr/>
          <p:nvPr/>
        </p:nvSpPr>
        <p:spPr>
          <a:xfrm>
            <a:off x="5711165" y="2944353"/>
            <a:ext cx="440610" cy="1548000"/>
          </a:xfrm>
          <a:prstGeom prst="rightBrace">
            <a:avLst>
              <a:gd name="adj1" fmla="val 44434"/>
              <a:gd name="adj2" fmla="val 50761"/>
            </a:avLst>
          </a:prstGeom>
          <a:ln w="127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B7D315E-2C50-8649-BDC1-21935FD60FB5}"/>
              </a:ext>
            </a:extLst>
          </p:cNvPr>
          <p:cNvSpPr/>
          <p:nvPr/>
        </p:nvSpPr>
        <p:spPr>
          <a:xfrm>
            <a:off x="6173441" y="3385883"/>
            <a:ext cx="1475326" cy="64985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01600" dist="38100" dir="5400000" sx="101000" sy="101000" algn="ctr" rotWithShape="0">
              <a:srgbClr val="696969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/>
          <a:lstStyle/>
          <a:p>
            <a:pPr algn="ctr"/>
            <a:r>
              <a:rPr lang="de-DE" sz="1400" b="1">
                <a:latin typeface="Arial" panose="020B0604020202020204" pitchFamily="34" charset="0"/>
                <a:cs typeface="Arial" panose="020B0604020202020204" pitchFamily="34" charset="0"/>
              </a:rPr>
              <a:t>TEXT IN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A898377-E459-2E42-8BFF-3DCD69A8042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178243" y="3710808"/>
            <a:ext cx="812872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F3872D16-9DB4-5A49-9BE9-AD3C82FDE6F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178243" y="3710808"/>
            <a:ext cx="812872" cy="696920"/>
          </a:xfrm>
          <a:prstGeom prst="bentConnector3">
            <a:avLst/>
          </a:prstGeom>
          <a:ln w="12700"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winkelte Verbindung 30">
            <a:extLst>
              <a:ext uri="{FF2B5EF4-FFF2-40B4-BE49-F238E27FC236}">
                <a16:creationId xmlns:a16="http://schemas.microsoft.com/office/drawing/2014/main" id="{A74BE911-FB96-0544-AAC3-47917DD0D7E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178243" y="3005207"/>
            <a:ext cx="812872" cy="705601"/>
          </a:xfrm>
          <a:prstGeom prst="bentConnector3">
            <a:avLst/>
          </a:prstGeom>
          <a:ln w="12700"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792F6A2-C296-3A46-AD7B-469071CB9C2A}"/>
              </a:ext>
            </a:extLst>
          </p:cNvPr>
          <p:cNvCxnSpPr>
            <a:cxnSpLocks/>
            <a:stCxn id="23" idx="3"/>
            <a:endCxn id="75" idx="1"/>
          </p:cNvCxnSpPr>
          <p:nvPr/>
        </p:nvCxnSpPr>
        <p:spPr>
          <a:xfrm>
            <a:off x="7648767" y="3710808"/>
            <a:ext cx="2376996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366CD456-8354-B245-B867-83F60EB4384F}"/>
              </a:ext>
            </a:extLst>
          </p:cNvPr>
          <p:cNvSpPr txBox="1"/>
          <p:nvPr/>
        </p:nvSpPr>
        <p:spPr>
          <a:xfrm>
            <a:off x="8380065" y="3433622"/>
            <a:ext cx="914400" cy="914400"/>
          </a:xfrm>
          <a:prstGeom prst="rect">
            <a:avLst/>
          </a:prstGeom>
          <a:noFill/>
        </p:spPr>
        <p:txBody>
          <a:bodyPr wrap="none" lIns="72000" tIns="46800" rIns="72000" rtlCol="0">
            <a:noAutofit/>
          </a:bodyPr>
          <a:lstStyle/>
          <a:p>
            <a:pPr algn="ctr"/>
            <a:r>
              <a:rPr lang="de-DE" sz="1200">
                <a:solidFill>
                  <a:schemeClr val="tx2"/>
                </a:solidFill>
              </a:rPr>
              <a:t>API Request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14DB25B7-DEA0-1242-85C0-3EC876E43FB2}"/>
              </a:ext>
            </a:extLst>
          </p:cNvPr>
          <p:cNvSpPr/>
          <p:nvPr/>
        </p:nvSpPr>
        <p:spPr>
          <a:xfrm>
            <a:off x="6173441" y="4995655"/>
            <a:ext cx="1475326" cy="649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1600" dist="38100" dir="5400000" sx="101000" sy="101000" algn="ctr" rotWithShape="0">
              <a:srgbClr val="696969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/>
          <a:lstStyle/>
          <a:p>
            <a:pPr algn="ctr"/>
            <a:r>
              <a:rPr lang="de-DE" sz="1400" b="1">
                <a:latin typeface="Arial" panose="020B0604020202020204" pitchFamily="34" charset="0"/>
                <a:cs typeface="Arial" panose="020B0604020202020204" pitchFamily="34" charset="0"/>
              </a:rPr>
              <a:t>TEXT OUT</a:t>
            </a:r>
          </a:p>
        </p:txBody>
      </p:sp>
      <p:cxnSp>
        <p:nvCxnSpPr>
          <p:cNvPr id="43" name="Gewinkelte Verbindung 42">
            <a:extLst>
              <a:ext uri="{FF2B5EF4-FFF2-40B4-BE49-F238E27FC236}">
                <a16:creationId xmlns:a16="http://schemas.microsoft.com/office/drawing/2014/main" id="{382FB297-ADF5-5442-B38A-2331F44D6505}"/>
              </a:ext>
            </a:extLst>
          </p:cNvPr>
          <p:cNvCxnSpPr>
            <a:cxnSpLocks/>
            <a:endCxn id="41" idx="3"/>
          </p:cNvCxnSpPr>
          <p:nvPr/>
        </p:nvCxnSpPr>
        <p:spPr>
          <a:xfrm rot="5400000">
            <a:off x="8799045" y="3334532"/>
            <a:ext cx="835771" cy="3136325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6A3751F5-0362-674A-914B-B3F83373B4A7}"/>
              </a:ext>
            </a:extLst>
          </p:cNvPr>
          <p:cNvSpPr txBox="1"/>
          <p:nvPr/>
        </p:nvSpPr>
        <p:spPr>
          <a:xfrm>
            <a:off x="8379268" y="5024037"/>
            <a:ext cx="914400" cy="914400"/>
          </a:xfrm>
          <a:prstGeom prst="rect">
            <a:avLst/>
          </a:prstGeom>
          <a:noFill/>
        </p:spPr>
        <p:txBody>
          <a:bodyPr wrap="none" lIns="72000" tIns="46800" rIns="72000" rtlCol="0">
            <a:noAutofit/>
          </a:bodyPr>
          <a:lstStyle/>
          <a:p>
            <a:pPr algn="ctr"/>
            <a:r>
              <a:rPr lang="de-DE" sz="1200">
                <a:solidFill>
                  <a:schemeClr val="tx2"/>
                </a:solidFill>
              </a:rPr>
              <a:t>API Response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1996181D-1F15-2244-944C-7859E27CA921}"/>
              </a:ext>
            </a:extLst>
          </p:cNvPr>
          <p:cNvSpPr/>
          <p:nvPr/>
        </p:nvSpPr>
        <p:spPr>
          <a:xfrm>
            <a:off x="2991114" y="5002337"/>
            <a:ext cx="2720049" cy="649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1600" dist="38100" dir="5400000" sx="101000" sy="101000" algn="ctr" rotWithShape="0">
              <a:srgbClr val="696969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/>
          <a:lstStyle/>
          <a:p>
            <a:pPr algn="ctr"/>
            <a:r>
              <a:rPr lang="de-DE" sz="1400" b="1">
                <a:latin typeface="Arial" panose="020B0604020202020204" pitchFamily="34" charset="0"/>
                <a:cs typeface="Arial" panose="020B0604020202020204" pitchFamily="34" charset="0"/>
              </a:rPr>
              <a:t>CHATBOT ANSWER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43E01C63-89E5-BF4B-BA51-640D63A096A9}"/>
              </a:ext>
            </a:extLst>
          </p:cNvPr>
          <p:cNvCxnSpPr>
            <a:stCxn id="41" idx="1"/>
            <a:endCxn id="45" idx="3"/>
          </p:cNvCxnSpPr>
          <p:nvPr/>
        </p:nvCxnSpPr>
        <p:spPr>
          <a:xfrm flipH="1">
            <a:off x="5711163" y="5320580"/>
            <a:ext cx="462278" cy="668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winkelte Verbindung 50">
            <a:extLst>
              <a:ext uri="{FF2B5EF4-FFF2-40B4-BE49-F238E27FC236}">
                <a16:creationId xmlns:a16="http://schemas.microsoft.com/office/drawing/2014/main" id="{F6A097C6-16F8-AE4A-8D4F-207CC091C1E7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>
            <a:off x="1440580" y="4484808"/>
            <a:ext cx="1550534" cy="842454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bgerundetes Rechteck 66">
            <a:extLst>
              <a:ext uri="{FF2B5EF4-FFF2-40B4-BE49-F238E27FC236}">
                <a16:creationId xmlns:a16="http://schemas.microsoft.com/office/drawing/2014/main" id="{54957032-2D20-8E42-97E0-B049CFEA2FFF}"/>
              </a:ext>
            </a:extLst>
          </p:cNvPr>
          <p:cNvSpPr/>
          <p:nvPr/>
        </p:nvSpPr>
        <p:spPr>
          <a:xfrm>
            <a:off x="705743" y="2944353"/>
            <a:ext cx="1472500" cy="1538740"/>
          </a:xfrm>
          <a:prstGeom prst="roundRect">
            <a:avLst/>
          </a:prstGeom>
          <a:solidFill>
            <a:srgbClr val="043747"/>
          </a:solidFill>
          <a:ln>
            <a:noFill/>
          </a:ln>
          <a:effectLst>
            <a:outerShdw blurRad="101600" dist="38100" dir="5400000" sx="101000" sy="101000" algn="ctr" rotWithShape="0">
              <a:srgbClr val="696969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/>
          <a:lstStyle/>
          <a:p>
            <a:pPr algn="ctr"/>
            <a:endParaRPr lang="de-DE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400" b="1">
                <a:latin typeface="Arial" panose="020B0604020202020204" pitchFamily="34" charset="0"/>
                <a:cs typeface="Arial" panose="020B0604020202020204" pitchFamily="34" charset="0"/>
              </a:rPr>
              <a:t>SHINY APP</a:t>
            </a:r>
          </a:p>
        </p:txBody>
      </p:sp>
      <p:sp>
        <p:nvSpPr>
          <p:cNvPr id="75" name="Abgerundetes Rechteck 74">
            <a:extLst>
              <a:ext uri="{FF2B5EF4-FFF2-40B4-BE49-F238E27FC236}">
                <a16:creationId xmlns:a16="http://schemas.microsoft.com/office/drawing/2014/main" id="{1A76CA1F-F2B9-DA4B-AFA0-5D4D8B570D72}"/>
              </a:ext>
            </a:extLst>
          </p:cNvPr>
          <p:cNvSpPr/>
          <p:nvPr/>
        </p:nvSpPr>
        <p:spPr>
          <a:xfrm>
            <a:off x="10025763" y="2941438"/>
            <a:ext cx="1472500" cy="1538740"/>
          </a:xfrm>
          <a:prstGeom prst="roundRect">
            <a:avLst/>
          </a:prstGeom>
          <a:solidFill>
            <a:srgbClr val="043747"/>
          </a:solidFill>
          <a:ln>
            <a:noFill/>
          </a:ln>
          <a:effectLst>
            <a:outerShdw blurRad="101600" dist="38100" dir="5400000" sx="101000" sy="101000" algn="ctr" rotWithShape="0">
              <a:srgbClr val="696969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/>
          <a:lstStyle/>
          <a:p>
            <a:pPr algn="ctr"/>
            <a:endParaRPr lang="de-DE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400" b="1">
                <a:latin typeface="Arial" panose="020B0604020202020204" pitchFamily="34" charset="0"/>
                <a:cs typeface="Arial" panose="020B0604020202020204" pitchFamily="34" charset="0"/>
              </a:rPr>
              <a:t>OPENAI API</a:t>
            </a:r>
          </a:p>
        </p:txBody>
      </p:sp>
      <p:pic>
        <p:nvPicPr>
          <p:cNvPr id="77" name="Grafik 76">
            <a:extLst>
              <a:ext uri="{FF2B5EF4-FFF2-40B4-BE49-F238E27FC236}">
                <a16:creationId xmlns:a16="http://schemas.microsoft.com/office/drawing/2014/main" id="{7392FB7B-D093-154C-8600-1F4A7137F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6945" y="3198554"/>
            <a:ext cx="720000" cy="72000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B168BD8E-BC3D-384E-B054-D0433C16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2337" y="3202861"/>
            <a:ext cx="720000" cy="7200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5024D847-C002-E243-8C05-CB74E4D42A41}"/>
              </a:ext>
            </a:extLst>
          </p:cNvPr>
          <p:cNvSpPr txBox="1"/>
          <p:nvPr/>
        </p:nvSpPr>
        <p:spPr>
          <a:xfrm>
            <a:off x="3878342" y="2167331"/>
            <a:ext cx="914400" cy="914400"/>
          </a:xfrm>
          <a:prstGeom prst="rect">
            <a:avLst/>
          </a:prstGeom>
          <a:noFill/>
        </p:spPr>
        <p:txBody>
          <a:bodyPr wrap="none" lIns="72000" tIns="46800" rIns="72000" rtlCol="0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A new user question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triggers an API request</a:t>
            </a:r>
          </a:p>
        </p:txBody>
      </p:sp>
    </p:spTree>
    <p:extLst>
      <p:ext uri="{BB962C8B-B14F-4D97-AF65-F5344CB8AC3E}">
        <p14:creationId xmlns:p14="http://schemas.microsoft.com/office/powerpoint/2010/main" val="1377716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5671E-744E-D84D-A7B9-F77E1F88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SHINY Implementation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E201DA-6FD5-6F47-9E05-1BC3ECB32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46800" rIns="0" bIns="45720" rtlCol="0" anchor="t">
            <a:noAutofit/>
          </a:bodyPr>
          <a:lstStyle/>
          <a:p>
            <a:r>
              <a:rPr lang="en-GB" dirty="0">
                <a:latin typeface="Arial"/>
                <a:cs typeface="Arial"/>
              </a:rPr>
              <a:t>With Shiny, the Interactive Customisation of the Data Science Assistant Bot Is Easier Than Ever.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D05A0E-1AF0-854C-87A9-C064B7A61C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F0E953-6789-414E-9238-8FD6C4B0A375}" type="datetime1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37A413-2691-3D4D-8A18-6860B894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USER: CUSTOMISE YOUR PERSONAL DATA SCIENCE ASSISTANT BOT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72E205-CEE7-8D4A-BEB7-BFC208DDB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1BBA1D-4E86-4306-8C93-1AAF7F7BC913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7DF3FB-F588-9042-9624-0D7BF3412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1266" y="1633043"/>
            <a:ext cx="10923225" cy="6041427"/>
          </a:xfrm>
          <a:prstGeom prst="rect">
            <a:avLst/>
          </a:prstGeom>
          <a:effectLst>
            <a:outerShdw blurRad="101600" dist="38100" dir="5400000" sx="101000" sy="101000" algn="ctr" rotWithShape="0">
              <a:schemeClr val="tx2">
                <a:alpha val="25000"/>
              </a:scheme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36C6F74-5060-4844-A1D9-4DEBA2FB08E4}"/>
              </a:ext>
            </a:extLst>
          </p:cNvPr>
          <p:cNvSpPr txBox="1"/>
          <p:nvPr/>
        </p:nvSpPr>
        <p:spPr>
          <a:xfrm>
            <a:off x="696913" y="1633043"/>
            <a:ext cx="2978616" cy="5305107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GB" sz="1200" b="1" dirty="0">
                <a:cs typeface="Arial"/>
              </a:rPr>
              <a:t>CUSTOMISATION PARAMETERS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The description of the chatbot is sent as a </a:t>
            </a:r>
            <a:r>
              <a:rPr lang="en-GB" sz="1200" b="1" dirty="0">
                <a:solidFill>
                  <a:schemeClr val="tx2"/>
                </a:solidFill>
              </a:rPr>
              <a:t>long string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tx2"/>
                </a:solidFill>
              </a:rPr>
              <a:t>Shiny‘s</a:t>
            </a:r>
            <a:r>
              <a:rPr lang="en-GB" sz="1200" dirty="0">
                <a:solidFill>
                  <a:schemeClr val="tx2"/>
                </a:solidFill>
              </a:rPr>
              <a:t> inputs are used to change this by selecting parts of the string via </a:t>
            </a:r>
            <a:r>
              <a:rPr lang="en-GB" sz="1200" b="1" dirty="0">
                <a:solidFill>
                  <a:schemeClr val="tx2"/>
                </a:solidFill>
              </a:rPr>
              <a:t>inputs</a:t>
            </a:r>
          </a:p>
          <a:p>
            <a:endParaRPr lang="en-GB" sz="1200" dirty="0">
              <a:solidFill>
                <a:schemeClr val="tx2"/>
              </a:solidFill>
            </a:endParaRPr>
          </a:p>
          <a:p>
            <a:pPr>
              <a:spcAft>
                <a:spcPts val="200"/>
              </a:spcAft>
            </a:pPr>
            <a:r>
              <a:rPr lang="en-GB" sz="1200" b="1" dirty="0"/>
              <a:t>PACKAGES</a:t>
            </a:r>
            <a:endParaRPr lang="en-GB" sz="1200" b="1" dirty="0">
              <a:cs typeface="Arial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Shiny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tx2"/>
                </a:solidFill>
              </a:rPr>
              <a:t>ShinyDashboard</a:t>
            </a:r>
            <a:endParaRPr lang="en-GB" sz="1200" dirty="0">
              <a:solidFill>
                <a:schemeClr val="tx2"/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tx2"/>
                </a:solidFill>
              </a:rPr>
              <a:t>ShinyWidgets</a:t>
            </a:r>
            <a:endParaRPr lang="en-GB" sz="1200" dirty="0">
              <a:solidFill>
                <a:schemeClr val="tx2"/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tx2"/>
                </a:solidFill>
              </a:rPr>
              <a:t>ShinyAlter</a:t>
            </a:r>
            <a:endParaRPr lang="en-GB" sz="1200" dirty="0">
              <a:solidFill>
                <a:schemeClr val="tx2"/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tx2"/>
                </a:solidFill>
              </a:rPr>
              <a:t>stringr</a:t>
            </a:r>
            <a:r>
              <a:rPr lang="en-GB" sz="1200" dirty="0">
                <a:solidFill>
                  <a:schemeClr val="tx2"/>
                </a:solidFill>
              </a:rPr>
              <a:t> 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glue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tx2"/>
                </a:solidFill>
              </a:rPr>
              <a:t>httr</a:t>
            </a:r>
            <a:endParaRPr lang="en-GB" sz="1200" dirty="0">
              <a:solidFill>
                <a:schemeClr val="tx2"/>
              </a:solidFill>
            </a:endParaRP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spcAft>
                <a:spcPts val="200"/>
              </a:spcAft>
            </a:pPr>
            <a:r>
              <a:rPr lang="en-GB" sz="1200" b="1" dirty="0"/>
              <a:t>BACKEND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Inspired by </a:t>
            </a:r>
            <a:r>
              <a:rPr lang="en-GB" sz="1200" dirty="0" err="1">
                <a:solidFill>
                  <a:schemeClr val="tx2"/>
                </a:solidFill>
              </a:rPr>
              <a:t>testletech‘s</a:t>
            </a:r>
            <a:r>
              <a:rPr lang="en-GB" sz="1200" dirty="0">
                <a:solidFill>
                  <a:schemeClr val="tx2"/>
                </a:solidFill>
              </a:rPr>
              <a:t> </a:t>
            </a:r>
            <a:r>
              <a:rPr lang="en-GB" sz="1200" b="1" dirty="0" err="1">
                <a:solidFill>
                  <a:schemeClr val="tx2"/>
                </a:solidFill>
              </a:rPr>
              <a:t>ShinyChat</a:t>
            </a:r>
            <a:endParaRPr lang="en-GB" sz="1200" b="1" dirty="0">
              <a:solidFill>
                <a:schemeClr val="tx2"/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tx2"/>
                </a:solidFill>
              </a:rPr>
              <a:t>ShinyChat</a:t>
            </a:r>
            <a:r>
              <a:rPr lang="en-GB" sz="1200" dirty="0">
                <a:solidFill>
                  <a:schemeClr val="tx2"/>
                </a:solidFill>
              </a:rPr>
              <a:t> stores the entire </a:t>
            </a:r>
            <a:r>
              <a:rPr lang="en-GB" sz="1200" b="1" dirty="0">
                <a:solidFill>
                  <a:schemeClr val="tx2"/>
                </a:solidFill>
              </a:rPr>
              <a:t>chat history </a:t>
            </a:r>
            <a:r>
              <a:rPr lang="en-GB" sz="1200" dirty="0">
                <a:solidFill>
                  <a:schemeClr val="tx2"/>
                </a:solidFill>
              </a:rPr>
              <a:t>as one long string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This is perfectly aligned with the necessary </a:t>
            </a:r>
            <a:r>
              <a:rPr lang="en-GB" sz="1200" b="1" dirty="0">
                <a:solidFill>
                  <a:schemeClr val="tx2"/>
                </a:solidFill>
              </a:rPr>
              <a:t>API request </a:t>
            </a:r>
            <a:r>
              <a:rPr lang="en-GB" sz="1200" dirty="0">
                <a:solidFill>
                  <a:schemeClr val="tx2"/>
                </a:solidFill>
              </a:rPr>
              <a:t>(Text In)</a:t>
            </a: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en-GB" sz="1200" dirty="0">
              <a:solidFill>
                <a:schemeClr val="tx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430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369014"/>
      </p:ext>
    </p:extLst>
  </p:cSld>
  <p:clrMapOvr>
    <a:masterClrMapping/>
  </p:clrMapOvr>
</p:sld>
</file>

<file path=ppt/theme/theme1.xml><?xml version="1.0" encoding="utf-8"?>
<a:theme xmlns:a="http://schemas.openxmlformats.org/drawingml/2006/main" name="STATWORX">
  <a:themeElements>
    <a:clrScheme name="STATWORX">
      <a:dk1>
        <a:srgbClr val="000000"/>
      </a:dk1>
      <a:lt1>
        <a:srgbClr val="FFFFFF"/>
      </a:lt1>
      <a:dk2>
        <a:srgbClr val="696969"/>
      </a:dk2>
      <a:lt2>
        <a:srgbClr val="D9D9D9"/>
      </a:lt2>
      <a:accent1>
        <a:srgbClr val="013848"/>
      </a:accent1>
      <a:accent2>
        <a:srgbClr val="0085AF"/>
      </a:accent2>
      <a:accent3>
        <a:srgbClr val="00A378"/>
      </a:accent3>
      <a:accent4>
        <a:srgbClr val="09557F"/>
      </a:accent4>
      <a:accent5>
        <a:srgbClr val="FF8000"/>
      </a:accent5>
      <a:accent6>
        <a:srgbClr val="F8F8F8"/>
      </a:accent6>
      <a:hlink>
        <a:srgbClr val="09557F"/>
      </a:hlink>
      <a:folHlink>
        <a:srgbClr val="0085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43747"/>
        </a:solidFill>
        <a:ln>
          <a:noFill/>
        </a:ln>
        <a:effectLst>
          <a:outerShdw blurRad="101600" dist="38100" dir="5400000" sx="101000" sy="101000" algn="ctr" rotWithShape="0">
            <a:srgbClr val="696969">
              <a:alpha val="25000"/>
            </a:srgbClr>
          </a:outerShdw>
        </a:effectLst>
      </a:spPr>
      <a:bodyPr vert="vert270" lIns="90000" rtlCol="0" anchor="ctr"/>
      <a:lstStyle>
        <a:defPPr algn="ctr">
          <a:defRPr sz="1400" b="1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46800" rIns="72000" rtlCol="0"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TWORX_Master" id="{5E6A7F14-DCA1-4D16-A06F-FC25A3F163E7}" vid="{D444BD08-B6BE-4784-BD4A-0DE92D131B2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1DFDD1B48B494F8587ED700C4E2164" ma:contentTypeVersion="22" ma:contentTypeDescription="Ein neues Dokument erstellen." ma:contentTypeScope="" ma:versionID="77f56f4c41f3689405f2054fc2447f34">
  <xsd:schema xmlns:xsd="http://www.w3.org/2001/XMLSchema" xmlns:xs="http://www.w3.org/2001/XMLSchema" xmlns:p="http://schemas.microsoft.com/office/2006/metadata/properties" xmlns:ns2="e4c6d26f-3278-4939-ad5c-39ba5ce9c492" xmlns:ns3="307a2e28-328c-4220-bee7-f3e310e55fd7" targetNamespace="http://schemas.microsoft.com/office/2006/metadata/properties" ma:root="true" ma:fieldsID="a3fb3291197af4986265c028f4e90354" ns2:_="" ns3:_="">
    <xsd:import namespace="e4c6d26f-3278-4939-ad5c-39ba5ce9c492"/>
    <xsd:import namespace="307a2e28-328c-4220-bee7-f3e310e55f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c6d26f-3278-4939-ad5c-39ba5ce9c4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a2e28-328c-4220-bee7-f3e310e55fd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F64E06-C032-47F5-964A-25EA2EC5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DC21E0-62D6-4D7D-B083-502FF2C3DEA1}">
  <ds:schemaRefs>
    <ds:schemaRef ds:uri="307a2e28-328c-4220-bee7-f3e310e55fd7"/>
    <ds:schemaRef ds:uri="e4c6d26f-3278-4939-ad5c-39ba5ce9c4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705BF70-9D9B-48B8-A8A6-F8FE374AD354}">
  <ds:schemaRefs>
    <ds:schemaRef ds:uri="307a2e28-328c-4220-bee7-f3e310e55fd7"/>
    <ds:schemaRef ds:uri="e4c6d26f-3278-4939-ad5c-39ba5ce9c4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Macintosh PowerPoint</Application>
  <PresentationFormat>Breitbild</PresentationFormat>
  <Paragraphs>105</Paragraphs>
  <Slides>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Nimbus Sans Regular</vt:lpstr>
      <vt:lpstr>Symbol</vt:lpstr>
      <vt:lpstr>STATWORX</vt:lpstr>
      <vt:lpstr>Customise your personal Data Science Assistant Bot</vt:lpstr>
      <vt:lpstr>WHO WE ARE</vt:lpstr>
      <vt:lpstr>OUR DATA SCIENCE CHATBOT</vt:lpstr>
      <vt:lpstr>CHATBOT DESIGN</vt:lpstr>
      <vt:lpstr>SHINY Implementation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Plaschke | STATWORX</dc:creator>
  <cp:lastModifiedBy>Livia Eichenberger | STATWORX</cp:lastModifiedBy>
  <cp:revision>2</cp:revision>
  <dcterms:modified xsi:type="dcterms:W3CDTF">2021-06-28T08:17:50Z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0x010100261DFDD1B48B494F8587ED700C4E2164</vt:lpwstr>
  </property>
</Properties>
</file>